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GOOD BRUSH"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FF"/>
    <a:srgbClr val="7A1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71464-A1ED-43DA-91BF-1AF23EECBA65}" v="186" dt="2021-04-25T03:12:16.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754" autoAdjust="0"/>
  </p:normalViewPr>
  <p:slideViewPr>
    <p:cSldViewPr snapToGrid="0">
      <p:cViewPr varScale="1">
        <p:scale>
          <a:sx n="40" d="100"/>
          <a:sy n="40" d="100"/>
        </p:scale>
        <p:origin x="2246" y="34"/>
      </p:cViewPr>
      <p:guideLst/>
    </p:cSldViewPr>
  </p:slideViewPr>
  <p:notesTextViewPr>
    <p:cViewPr>
      <p:scale>
        <a:sx n="1" d="1"/>
        <a:sy n="1" d="1"/>
      </p:scale>
      <p:origin x="0" y="0"/>
    </p:cViewPr>
  </p:notesTextViewPr>
  <p:notesViewPr>
    <p:cSldViewPr snapToGrid="0">
      <p:cViewPr varScale="1">
        <p:scale>
          <a:sx n="62" d="100"/>
          <a:sy n="62" d="100"/>
        </p:scale>
        <p:origin x="15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B690DB-E6F2-4DBD-B530-16D0E94DD73A}"/>
              </a:ext>
            </a:extLst>
          </p:cNvPr>
          <p:cNvSpPr>
            <a:spLocks noGrp="1"/>
          </p:cNvSpPr>
          <p:nvPr>
            <p:ph type="hdr" sz="quarter"/>
          </p:nvPr>
        </p:nvSpPr>
        <p:spPr>
          <a:xfrm>
            <a:off x="0" y="-1"/>
            <a:ext cx="2971800" cy="642551"/>
          </a:xfrm>
          <a:prstGeom prst="rect">
            <a:avLst/>
          </a:prstGeom>
        </p:spPr>
        <p:txBody>
          <a:bodyPr vert="horz" lIns="91440" tIns="45720" rIns="91440" bIns="45720" rtlCol="0"/>
          <a:lstStyle>
            <a:lvl1pPr algn="l">
              <a:defRPr sz="1200"/>
            </a:lvl1pPr>
          </a:lstStyle>
          <a:p>
            <a:r>
              <a:rPr lang="en-US" sz="2000" dirty="0">
                <a:latin typeface="GOOD BRUSH" pitchFamily="2" charset="0"/>
              </a:rPr>
              <a:t>The Burning Bush</a:t>
            </a:r>
          </a:p>
          <a:p>
            <a:r>
              <a:rPr lang="en-US" dirty="0"/>
              <a:t>Exodus 3:1-10</a:t>
            </a:r>
          </a:p>
        </p:txBody>
      </p:sp>
      <p:sp>
        <p:nvSpPr>
          <p:cNvPr id="3" name="Date Placeholder 2">
            <a:extLst>
              <a:ext uri="{FF2B5EF4-FFF2-40B4-BE49-F238E27FC236}">
                <a16:creationId xmlns:a16="http://schemas.microsoft.com/office/drawing/2014/main" id="{949A1445-DA05-4B68-9F17-6A4E6E37EA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25, 2021 @ 11pm</a:t>
            </a:r>
          </a:p>
        </p:txBody>
      </p:sp>
      <p:sp>
        <p:nvSpPr>
          <p:cNvPr id="4" name="Footer Placeholder 3">
            <a:extLst>
              <a:ext uri="{FF2B5EF4-FFF2-40B4-BE49-F238E27FC236}">
                <a16:creationId xmlns:a16="http://schemas.microsoft.com/office/drawing/2014/main" id="{74CA99BE-6B8D-447B-8BBA-C27D1018EA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B5FF2A5-BADA-47F2-84DF-AC0836C39A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A0C3F4A-53DD-43D5-808F-CEA3AD109BCC}" type="slidenum">
              <a:rPr lang="en-US" smtClean="0"/>
              <a:t>‹#›</a:t>
            </a:fld>
            <a:endParaRPr lang="en-US" dirty="0"/>
          </a:p>
        </p:txBody>
      </p:sp>
    </p:spTree>
    <p:extLst>
      <p:ext uri="{BB962C8B-B14F-4D97-AF65-F5344CB8AC3E}">
        <p14:creationId xmlns:p14="http://schemas.microsoft.com/office/powerpoint/2010/main" val="1037673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835B8-84E7-4BA2-B07A-B53B01BBC254}" type="datetimeFigureOut">
              <a:rPr lang="en-US" smtClean="0"/>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3F1AA-9F75-427F-9878-2060EB73FD62}" type="slidenum">
              <a:rPr lang="en-US" smtClean="0"/>
              <a:t>‹#›</a:t>
            </a:fld>
            <a:endParaRPr lang="en-US"/>
          </a:p>
        </p:txBody>
      </p:sp>
    </p:spTree>
    <p:extLst>
      <p:ext uri="{BB962C8B-B14F-4D97-AF65-F5344CB8AC3E}">
        <p14:creationId xmlns:p14="http://schemas.microsoft.com/office/powerpoint/2010/main" val="23198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ibleanswer.com/2009_Vol_12_No_27_12Jul.htm#th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US" sz="1200" b="0" i="0" dirty="0">
                <a:solidFill>
                  <a:srgbClr val="000000"/>
                </a:solidFill>
                <a:effectLst/>
                <a:latin typeface="+mn-lt"/>
              </a:rPr>
              <a:t>Can you identify the plant on the screen?</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I know that we have some amateur botanists in our number (avid gardeners)</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It’s scientific name is </a:t>
            </a:r>
            <a:r>
              <a:rPr lang="en-US" sz="1200" b="0" i="1" dirty="0">
                <a:solidFill>
                  <a:srgbClr val="000000"/>
                </a:solidFill>
                <a:effectLst/>
                <a:latin typeface="+mn-lt"/>
              </a:rPr>
              <a:t>euonymus </a:t>
            </a:r>
            <a:r>
              <a:rPr lang="en-US" sz="1200" b="0" i="1" dirty="0" err="1">
                <a:solidFill>
                  <a:srgbClr val="000000"/>
                </a:solidFill>
                <a:effectLst/>
                <a:latin typeface="+mn-lt"/>
              </a:rPr>
              <a:t>alata</a:t>
            </a:r>
            <a:r>
              <a:rPr lang="en-US" sz="1200" b="0" i="1" dirty="0">
                <a:solidFill>
                  <a:srgbClr val="000000"/>
                </a:solidFill>
                <a:effectLst/>
                <a:latin typeface="+mn-lt"/>
              </a:rPr>
              <a:t> </a:t>
            </a:r>
            <a:r>
              <a:rPr lang="en-US" sz="1200" b="0" i="0" dirty="0">
                <a:solidFill>
                  <a:srgbClr val="000000"/>
                </a:solidFill>
                <a:effectLst/>
                <a:latin typeface="+mn-lt"/>
              </a:rPr>
              <a:t>– Commonly called the Burning bush</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The reasons are obvious, the name is taken from the text of Exodus 3, where a literal and much more impressive burning bush is found</a:t>
            </a:r>
          </a:p>
          <a:p>
            <a:pPr marL="457200" lvl="1" indent="0" algn="l">
              <a:spcAft>
                <a:spcPts val="0"/>
              </a:spcAft>
              <a:buFont typeface="Arial" panose="020B0604020202020204" pitchFamily="34" charset="0"/>
              <a:buNone/>
            </a:pPr>
            <a:endParaRPr lang="en-US" sz="1200" b="0" i="0" dirty="0">
              <a:solidFill>
                <a:srgbClr val="000000"/>
              </a:solidFill>
              <a:effectLst/>
              <a:latin typeface="+mn-lt"/>
            </a:endParaRPr>
          </a:p>
          <a:p>
            <a:pPr marL="0" lvl="0" indent="0" algn="l">
              <a:spcAft>
                <a:spcPts val="0"/>
              </a:spcAft>
              <a:buFont typeface="Arial" panose="020B0604020202020204" pitchFamily="34" charset="0"/>
              <a:buNone/>
            </a:pPr>
            <a:r>
              <a:rPr lang="en-US" sz="1200" b="1" i="0" dirty="0">
                <a:solidFill>
                  <a:srgbClr val="000000"/>
                </a:solidFill>
                <a:effectLst/>
                <a:latin typeface="+mn-lt"/>
              </a:rPr>
              <a:t>(Exodus 3:1-10), </a:t>
            </a:r>
            <a:r>
              <a:rPr lang="en-US" sz="1200" b="0" i="1" dirty="0">
                <a:solidFill>
                  <a:srgbClr val="000000"/>
                </a:solidFill>
                <a:effectLst/>
                <a:latin typeface="+mn-lt"/>
              </a:rPr>
              <a:t>“</a:t>
            </a:r>
            <a:r>
              <a:rPr lang="en-US" i="1" dirty="0"/>
              <a:t>Now Moses was tending the flock of Jethro his father-in-law, the priest of Midian. And he led the flock to the back of the desert, and came to Horeb, the mountain of God.</a:t>
            </a:r>
            <a:r>
              <a:rPr lang="en-US" i="1" baseline="30000" dirty="0"/>
              <a:t> 2</a:t>
            </a:r>
            <a:r>
              <a:rPr lang="en-US" i="1" dirty="0"/>
              <a:t> </a:t>
            </a:r>
            <a:r>
              <a:rPr lang="en-US" i="1" u="sng" dirty="0"/>
              <a:t>And the Angel of the Lord appeared to him in a flame of fire from the midst of a bush. So he looked, and behold, the bush was burning with fire, but the bush was not consumed.</a:t>
            </a:r>
            <a:r>
              <a:rPr lang="en-US" i="1" u="sng" baseline="30000" dirty="0"/>
              <a:t> 3</a:t>
            </a:r>
            <a:r>
              <a:rPr lang="en-US" i="1" u="sng" dirty="0"/>
              <a:t> Then Moses said, “I will now turn aside and see this great sight, why the bush does not burn.” </a:t>
            </a:r>
            <a:r>
              <a:rPr lang="en-US" i="1" u="sng" baseline="30000" dirty="0"/>
              <a:t>4</a:t>
            </a:r>
            <a:r>
              <a:rPr lang="en-US" i="1" u="sng" dirty="0"/>
              <a:t> So when the Lord saw that he turned aside to look, God called to him from the midst of the bush and said, “Moses, Moses!” And he said, “Here I am</a:t>
            </a:r>
            <a:r>
              <a:rPr lang="en-US" i="1" dirty="0"/>
              <a:t>.” </a:t>
            </a:r>
            <a:r>
              <a:rPr lang="en-US" i="1" baseline="30000" dirty="0"/>
              <a:t>5</a:t>
            </a:r>
            <a:r>
              <a:rPr lang="en-US" i="1" dirty="0"/>
              <a:t> Then He said, “Do not draw near this place. Take your sandals off your feet, for the place where you stand is holy ground.”</a:t>
            </a:r>
            <a:r>
              <a:rPr lang="en-US" i="1" baseline="30000" dirty="0"/>
              <a:t> 6</a:t>
            </a:r>
            <a:r>
              <a:rPr lang="en-US" i="1" dirty="0"/>
              <a:t> Moreover He said, “I am the God of your father—the God of Abraham, the God of Isaac, and the God of Jacob.” And Moses hid his face, for he was afraid to look upon God. </a:t>
            </a:r>
            <a:r>
              <a:rPr lang="en-US" i="1" baseline="30000" dirty="0"/>
              <a:t>7</a:t>
            </a:r>
            <a:r>
              <a:rPr lang="en-US" i="1" dirty="0"/>
              <a:t> And the Lord said: “I have surely seen the oppression of My people who are in Egypt, and have heard their cry because of their taskmasters, for I know their sorrows.</a:t>
            </a:r>
            <a:r>
              <a:rPr lang="en-US" i="1" baseline="30000" dirty="0"/>
              <a:t> 8</a:t>
            </a:r>
            <a:r>
              <a:rPr lang="en-US" i="1" dirty="0"/>
              <a:t> So I have come down to deliver them out of the hand of the Egyptians, and to bring them up from that land to a good and large land, to a land flowing with milk and honey, to the place of the Canaanites and the Hittites and the Amorites and the Perizzites and the Hivites and the Jebusites.</a:t>
            </a:r>
            <a:r>
              <a:rPr lang="en-US" i="1" baseline="30000" dirty="0"/>
              <a:t> 9</a:t>
            </a:r>
            <a:r>
              <a:rPr lang="en-US" i="1" dirty="0"/>
              <a:t> Now therefore, behold, the cry of the children of Israel has come to Me, and I have also seen the oppression with which the Egyptians oppress them.</a:t>
            </a:r>
            <a:r>
              <a:rPr lang="en-US" i="1" baseline="30000" dirty="0"/>
              <a:t> 10</a:t>
            </a:r>
            <a:r>
              <a:rPr lang="en-US" i="1" dirty="0"/>
              <a:t> Come now, therefore, and I will send you to Pharaoh that you may bring My people, the children of Israel, out of Egypt.”</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Notice in verse 3, Moses called it a “great sight”</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It must have been amazing to see a bush burning, but not being consumed</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And yet, the site became even more amazing, as the Lord spoke from the midst of the bush</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The bush got Moses’ attention. Let’s turn our attention to the burning bush, and consider a few lessons we can learn from its appearance to Moses</a:t>
            </a:r>
          </a:p>
          <a:p>
            <a:pPr algn="l">
              <a:spcAft>
                <a:spcPts val="0"/>
              </a:spcAft>
            </a:pPr>
            <a:endParaRPr lang="en-US" sz="1200" b="0" i="0" dirty="0">
              <a:solidFill>
                <a:srgbClr val="000000"/>
              </a:solidFill>
              <a:effectLst/>
              <a:latin typeface="+mn-lt"/>
            </a:endParaRPr>
          </a:p>
          <a:p>
            <a:pPr algn="l">
              <a:spcAft>
                <a:spcPts val="0"/>
              </a:spcAft>
            </a:pPr>
            <a:endParaRPr lang="en-US" sz="1200" b="0" i="1"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Based on the article, The Burning Bush – by Joe R. Price</a:t>
            </a:r>
          </a:p>
          <a:p>
            <a:pPr algn="r"/>
            <a:r>
              <a:rPr lang="en-US" sz="1200" b="0" i="0" dirty="0">
                <a:solidFill>
                  <a:srgbClr val="000000"/>
                </a:solidFill>
                <a:effectLst/>
                <a:latin typeface="+mn-lt"/>
              </a:rPr>
              <a:t>-Edited reprint, </a:t>
            </a:r>
            <a:r>
              <a:rPr lang="en-US" sz="1200" b="0" i="1" dirty="0">
                <a:solidFill>
                  <a:srgbClr val="9D454F"/>
                </a:solidFill>
                <a:effectLst/>
                <a:latin typeface="+mn-lt"/>
                <a:hlinkClick r:id="rId3"/>
              </a:rPr>
              <a:t>The Spirit’s Sword</a:t>
            </a:r>
            <a:r>
              <a:rPr lang="en-US" sz="1200" b="0" i="0" dirty="0">
                <a:solidFill>
                  <a:srgbClr val="000000"/>
                </a:solidFill>
                <a:effectLst/>
                <a:latin typeface="+mn-lt"/>
              </a:rPr>
              <a:t>, July 12, 2009</a:t>
            </a:r>
          </a:p>
          <a:p>
            <a:endParaRPr lang="en-US" dirty="0"/>
          </a:p>
        </p:txBody>
      </p:sp>
      <p:sp>
        <p:nvSpPr>
          <p:cNvPr id="4" name="Slide Number Placeholder 3"/>
          <p:cNvSpPr>
            <a:spLocks noGrp="1"/>
          </p:cNvSpPr>
          <p:nvPr>
            <p:ph type="sldNum" sz="quarter" idx="5"/>
          </p:nvPr>
        </p:nvSpPr>
        <p:spPr/>
        <p:txBody>
          <a:bodyPr/>
          <a:lstStyle/>
          <a:p>
            <a:fld id="{D793F1AA-9F75-427F-9878-2060EB73FD62}" type="slidenum">
              <a:rPr lang="en-US" smtClean="0"/>
              <a:t>1</a:t>
            </a:fld>
            <a:endParaRPr lang="en-US"/>
          </a:p>
        </p:txBody>
      </p:sp>
    </p:spTree>
    <p:extLst>
      <p:ext uri="{BB962C8B-B14F-4D97-AF65-F5344CB8AC3E}">
        <p14:creationId xmlns:p14="http://schemas.microsoft.com/office/powerpoint/2010/main" val="202203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US" sz="1200" b="1" i="0" dirty="0">
                <a:solidFill>
                  <a:srgbClr val="000000"/>
                </a:solidFill>
                <a:effectLst/>
                <a:latin typeface="+mn-lt"/>
              </a:rPr>
              <a:t>The burning bush reminds us of the presence of God. </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God was present as He spoke to Moses from the midst of the bush</a:t>
            </a:r>
          </a:p>
          <a:p>
            <a:pPr marL="0" lvl="0" indent="0" algn="l">
              <a:spcAft>
                <a:spcPts val="0"/>
              </a:spcAft>
              <a:buFont typeface="Arial" panose="020B0604020202020204" pitchFamily="34" charset="0"/>
              <a:buNone/>
            </a:pPr>
            <a:r>
              <a:rPr lang="en-US" sz="1200" b="1" i="0" dirty="0">
                <a:solidFill>
                  <a:srgbClr val="000000"/>
                </a:solidFill>
                <a:effectLst/>
                <a:latin typeface="+mn-lt"/>
              </a:rPr>
              <a:t>(Exodus 3:4), </a:t>
            </a:r>
            <a:r>
              <a:rPr lang="en-US" sz="1200" b="0" i="0" dirty="0">
                <a:solidFill>
                  <a:srgbClr val="000000"/>
                </a:solidFill>
                <a:effectLst/>
                <a:latin typeface="+mn-lt"/>
              </a:rPr>
              <a:t>“</a:t>
            </a:r>
            <a:r>
              <a:rPr lang="en-US" i="1" u="none" dirty="0"/>
              <a:t>So when the Lord saw that he turned aside to look, God called to him from the midst of the bush and said, “Moses, Moses!” And he said, “Here I am.”</a:t>
            </a:r>
            <a:endParaRPr lang="en-US" sz="1200" b="0" i="0" u="none" dirty="0">
              <a:solidFill>
                <a:srgbClr val="000000"/>
              </a:solidFill>
              <a:effectLst/>
              <a:latin typeface="+mn-lt"/>
            </a:endParaRP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God could have made His presence known another way, but he used a burning bush on that occasion. </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He had previously made His presence known through visions and dreams</a:t>
            </a:r>
          </a:p>
          <a:p>
            <a:pPr marL="0" lvl="0" indent="0" algn="l">
              <a:spcAft>
                <a:spcPts val="0"/>
              </a:spcAft>
              <a:buFont typeface="Arial" panose="020B0604020202020204" pitchFamily="34" charset="0"/>
              <a:buNone/>
            </a:pPr>
            <a:r>
              <a:rPr lang="en-US" sz="1200" b="1" i="0" dirty="0">
                <a:solidFill>
                  <a:srgbClr val="000000"/>
                </a:solidFill>
                <a:effectLst/>
                <a:latin typeface="+mn-lt"/>
              </a:rPr>
              <a:t>(Genesis 28:12-13, 16-17), [Jacob’s dream at Bethel]</a:t>
            </a:r>
            <a:r>
              <a:rPr lang="en-US" sz="1200" b="1" i="1" dirty="0">
                <a:solidFill>
                  <a:srgbClr val="000000"/>
                </a:solidFill>
                <a:effectLst/>
                <a:latin typeface="+mn-lt"/>
              </a:rPr>
              <a:t>, </a:t>
            </a:r>
            <a:r>
              <a:rPr lang="en-US" sz="1200" b="0" i="1" dirty="0">
                <a:solidFill>
                  <a:srgbClr val="000000"/>
                </a:solidFill>
                <a:effectLst/>
                <a:latin typeface="+mn-lt"/>
              </a:rPr>
              <a:t>“</a:t>
            </a:r>
            <a:r>
              <a:rPr lang="en-US" i="1" dirty="0"/>
              <a:t>Then he dreamed, and behold, a ladder was set up on the earth, and its top reached to heaven; and there the angels of God were ascending and descending on it. </a:t>
            </a:r>
            <a:r>
              <a:rPr lang="en-US" i="1" baseline="30000" dirty="0"/>
              <a:t>13</a:t>
            </a:r>
            <a:r>
              <a:rPr lang="en-US" i="1" dirty="0"/>
              <a:t> And behold, the Lord stood above it and said: “I am the Lord God of Abraham your father and the God of Isaac; the land on which you lie I will give to you and your descendants… (16-17), “Then Jacob awoke from his sleep and said, “Surely the Lord is in this place, and I did not know it.”</a:t>
            </a:r>
            <a:r>
              <a:rPr lang="en-US" i="1" baseline="30000" dirty="0"/>
              <a:t> 17</a:t>
            </a:r>
            <a:r>
              <a:rPr lang="en-US" i="1" dirty="0"/>
              <a:t> And he was afraid and said, “How awesome is this place! This is none other than the house of God, and this is the gate of heaven!”</a:t>
            </a:r>
            <a:endParaRPr lang="en-US" sz="1200" b="0" i="1" dirty="0">
              <a:solidFill>
                <a:srgbClr val="000000"/>
              </a:solidFill>
              <a:effectLst/>
              <a:latin typeface="+mn-lt"/>
            </a:endParaRP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Even as God’s word announced His presence to Moses, His inspired word announces His presence to us today </a:t>
            </a:r>
          </a:p>
          <a:p>
            <a:pPr marL="0" lvl="0" indent="0" algn="l">
              <a:spcAft>
                <a:spcPts val="0"/>
              </a:spcAft>
              <a:buFont typeface="Arial" panose="020B0604020202020204" pitchFamily="34" charset="0"/>
              <a:buNone/>
            </a:pPr>
            <a:r>
              <a:rPr lang="en-US" sz="1200" b="1" i="0" dirty="0">
                <a:solidFill>
                  <a:srgbClr val="000000"/>
                </a:solidFill>
                <a:effectLst/>
                <a:latin typeface="+mn-lt"/>
              </a:rPr>
              <a:t>(Hebrews 1:1-2), </a:t>
            </a:r>
            <a:r>
              <a:rPr lang="en-US" sz="1200" b="0" i="1" dirty="0">
                <a:solidFill>
                  <a:srgbClr val="000000"/>
                </a:solidFill>
                <a:effectLst/>
                <a:latin typeface="+mn-lt"/>
              </a:rPr>
              <a:t>“</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endParaRPr lang="en-US" sz="1200" b="0" i="1" dirty="0">
              <a:solidFill>
                <a:srgbClr val="000000"/>
              </a:solidFill>
              <a:effectLst/>
              <a:latin typeface="+mn-lt"/>
            </a:endParaRP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God is everywhere, seeing and knowing all things</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Jonah, (for example), learned it is impossible to flee from God’s presence and His will (cf. Jonah 1). </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Do not run from God’s presence; run to Him and abide with Him in Christ</a:t>
            </a:r>
            <a:r>
              <a:rPr lang="en-US" sz="1200" b="0" i="0" dirty="0">
                <a:solidFill>
                  <a:srgbClr val="000000"/>
                </a:solidFill>
                <a:effectLst/>
                <a:latin typeface="+mn-lt"/>
              </a:rPr>
              <a:t> </a:t>
            </a:r>
          </a:p>
          <a:p>
            <a:pPr marL="0" lvl="0" indent="0" algn="l">
              <a:spcAft>
                <a:spcPts val="0"/>
              </a:spcAft>
              <a:buFont typeface="Arial" panose="020B0604020202020204" pitchFamily="34" charset="0"/>
              <a:buNone/>
            </a:pPr>
            <a:r>
              <a:rPr lang="en-US" sz="1200" b="1" i="0" dirty="0">
                <a:solidFill>
                  <a:srgbClr val="000000"/>
                </a:solidFill>
                <a:effectLst/>
                <a:latin typeface="+mn-lt"/>
              </a:rPr>
              <a:t>(Matthew 11:28-30), </a:t>
            </a:r>
            <a:r>
              <a:rPr lang="en-US" sz="1200" b="0" i="1" dirty="0">
                <a:solidFill>
                  <a:srgbClr val="000000"/>
                </a:solidFill>
                <a:effectLst/>
                <a:latin typeface="+mn-lt"/>
              </a:rPr>
              <a:t>“</a:t>
            </a:r>
            <a:r>
              <a:rPr lang="en-US" i="1" dirty="0"/>
              <a:t>Come to Me, all you who labor and are heavy laden, and I will give you rest.</a:t>
            </a:r>
            <a:r>
              <a:rPr lang="en-US" i="1" baseline="30000" dirty="0"/>
              <a:t> 29</a:t>
            </a:r>
            <a:r>
              <a:rPr lang="en-US" i="1" dirty="0"/>
              <a:t> Take My yoke upon you and learn from Me, for I am gentle and lowly in heart, and you will find rest for your souls.</a:t>
            </a:r>
            <a:r>
              <a:rPr lang="en-US" i="1" baseline="30000" dirty="0"/>
              <a:t> 30</a:t>
            </a:r>
            <a:r>
              <a:rPr lang="en-US" i="1" dirty="0"/>
              <a:t> For My yoke is easy and My burden is light.”</a:t>
            </a:r>
            <a:endParaRPr lang="en-US" sz="1200" b="0" i="1" dirty="0">
              <a:solidFill>
                <a:srgbClr val="000000"/>
              </a:solidFill>
              <a:effectLst/>
              <a:latin typeface="+mn-lt"/>
            </a:endParaRPr>
          </a:p>
          <a:p>
            <a:pPr algn="l">
              <a:spcAft>
                <a:spcPts val="0"/>
              </a:spcAft>
            </a:pPr>
            <a:endParaRPr lang="en-US" sz="1200" b="0" i="1" dirty="0">
              <a:solidFill>
                <a:srgbClr val="000000"/>
              </a:solidFill>
              <a:effectLst/>
              <a:latin typeface="+mn-lt"/>
            </a:endParaRPr>
          </a:p>
          <a:p>
            <a:pPr algn="l">
              <a:spcAft>
                <a:spcPts val="0"/>
              </a:spcAft>
            </a:pPr>
            <a:r>
              <a:rPr lang="en-US" sz="1200" b="1" i="0" dirty="0">
                <a:solidFill>
                  <a:srgbClr val="000000"/>
                </a:solidFill>
                <a:effectLst/>
                <a:latin typeface="+mn-lt"/>
              </a:rPr>
              <a:t>[CLICK] The burning reminds us of the holiness of God. </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Because God is holy, when we approach Him, it must be in holiness</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Symbolized by the removal of shoes</a:t>
            </a:r>
          </a:p>
          <a:p>
            <a:pPr marL="0" lvl="0" indent="0" algn="l">
              <a:spcAft>
                <a:spcPts val="0"/>
              </a:spcAft>
              <a:buFont typeface="Arial" panose="020B0604020202020204" pitchFamily="34" charset="0"/>
              <a:buNone/>
            </a:pPr>
            <a:r>
              <a:rPr lang="en-US" sz="1200" b="1" i="0" dirty="0">
                <a:solidFill>
                  <a:srgbClr val="000000"/>
                </a:solidFill>
                <a:effectLst/>
                <a:latin typeface="+mn-lt"/>
              </a:rPr>
              <a:t>(Exodus 3:5), </a:t>
            </a:r>
            <a:r>
              <a:rPr lang="en-US" sz="1200" b="0" i="1" dirty="0">
                <a:solidFill>
                  <a:srgbClr val="000000"/>
                </a:solidFill>
                <a:effectLst/>
                <a:latin typeface="+mn-lt"/>
              </a:rPr>
              <a:t>“</a:t>
            </a:r>
            <a:r>
              <a:rPr lang="en-US" i="1" dirty="0"/>
              <a:t>Then He said, “Do not draw near this place. Take your sandals off your feet, for the place where you stand is holy ground.”</a:t>
            </a:r>
            <a:endParaRPr lang="en-US" sz="1200" b="0" i="1" dirty="0">
              <a:solidFill>
                <a:srgbClr val="000000"/>
              </a:solidFill>
              <a:effectLst/>
              <a:latin typeface="+mn-lt"/>
            </a:endParaRP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Christians stand on holy ground, communing with God. Consider God’s call</a:t>
            </a:r>
          </a:p>
          <a:p>
            <a:pPr marL="0" lvl="0" indent="0" algn="l">
              <a:spcAft>
                <a:spcPts val="0"/>
              </a:spcAft>
              <a:buFont typeface="Arial" panose="020B0604020202020204" pitchFamily="34" charset="0"/>
              <a:buNone/>
            </a:pPr>
            <a:r>
              <a:rPr lang="en-US" sz="1200" b="1" i="0" dirty="0">
                <a:solidFill>
                  <a:srgbClr val="000000"/>
                </a:solidFill>
                <a:effectLst/>
                <a:latin typeface="+mn-lt"/>
              </a:rPr>
              <a:t>(2 Corinthians 6:17-7:1), </a:t>
            </a:r>
            <a:r>
              <a:rPr lang="en-US" sz="1200" b="0" i="1" dirty="0">
                <a:solidFill>
                  <a:srgbClr val="000000"/>
                </a:solidFill>
                <a:effectLst/>
                <a:latin typeface="+mn-lt"/>
              </a:rPr>
              <a:t>“</a:t>
            </a:r>
            <a:r>
              <a:rPr lang="en-US" i="1" dirty="0"/>
              <a:t>Therefore, ‘Come out from among them and be separate, says the Lord. Do not touch what is unclean, and I will receive you.” </a:t>
            </a:r>
            <a:r>
              <a:rPr lang="en-US" i="1" baseline="30000" dirty="0"/>
              <a:t>18</a:t>
            </a:r>
            <a:r>
              <a:rPr lang="en-US" i="1" dirty="0"/>
              <a:t> “I will be a Father to you, and you shall be My sons and daughters, says the Lord Almighty.’ </a:t>
            </a:r>
            <a:r>
              <a:rPr lang="en-US" b="1" dirty="0"/>
              <a:t>(Chapter 7), </a:t>
            </a:r>
            <a:r>
              <a:rPr lang="en-US" i="1" dirty="0"/>
              <a:t>​</a:t>
            </a:r>
            <a:r>
              <a:rPr lang="en-US" i="1" baseline="30000" dirty="0"/>
              <a:t>1</a:t>
            </a:r>
            <a:r>
              <a:rPr lang="en-US" i="1" dirty="0"/>
              <a:t> Therefore, having these promises, beloved, let us cleanse ourselves from all filthiness of the flesh and spirit, perfecting holiness in the fear of God.”</a:t>
            </a:r>
            <a:endParaRPr lang="en-US" sz="1200" b="0" i="1" dirty="0">
              <a:solidFill>
                <a:srgbClr val="000000"/>
              </a:solidFill>
              <a:effectLst/>
              <a:latin typeface="+mn-lt"/>
            </a:endParaRP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We must be holy </a:t>
            </a:r>
            <a:r>
              <a:rPr lang="en-US" sz="1200" b="1" i="1" dirty="0">
                <a:solidFill>
                  <a:srgbClr val="000000"/>
                </a:solidFill>
                <a:effectLst/>
                <a:latin typeface="+mn-lt"/>
              </a:rPr>
              <a:t>“in all our conduct” </a:t>
            </a:r>
            <a:r>
              <a:rPr lang="en-US" sz="1200" b="1" i="0" dirty="0">
                <a:solidFill>
                  <a:srgbClr val="000000"/>
                </a:solidFill>
                <a:effectLst/>
                <a:latin typeface="+mn-lt"/>
              </a:rPr>
              <a:t>because God is holy </a:t>
            </a:r>
          </a:p>
          <a:p>
            <a:pPr marL="0" lvl="0" indent="0" algn="l">
              <a:spcAft>
                <a:spcPts val="0"/>
              </a:spcAft>
              <a:buFont typeface="Arial" panose="020B0604020202020204" pitchFamily="34" charset="0"/>
              <a:buNone/>
            </a:pPr>
            <a:r>
              <a:rPr lang="en-US" sz="1200" b="1" i="0" dirty="0">
                <a:solidFill>
                  <a:srgbClr val="000000"/>
                </a:solidFill>
                <a:effectLst/>
                <a:latin typeface="+mn-lt"/>
              </a:rPr>
              <a:t>(1 Peter 1:15-16), </a:t>
            </a:r>
            <a:r>
              <a:rPr lang="en-US" sz="1200" b="0" i="1" dirty="0">
                <a:solidFill>
                  <a:srgbClr val="000000"/>
                </a:solidFill>
                <a:effectLst/>
                <a:latin typeface="+mn-lt"/>
              </a:rPr>
              <a:t>“</a:t>
            </a:r>
            <a:r>
              <a:rPr lang="en-US" i="1" dirty="0"/>
              <a:t>but as He who called you is holy, you also be holy in all your conduct,</a:t>
            </a:r>
            <a:r>
              <a:rPr lang="en-US" i="1" baseline="30000" dirty="0"/>
              <a:t> 16</a:t>
            </a:r>
            <a:r>
              <a:rPr lang="en-US" i="1" dirty="0"/>
              <a:t> because it is written, “Be holy, for I am holy.”</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We cannot live in the presence of God if we are living in sin.</a:t>
            </a:r>
          </a:p>
          <a:p>
            <a:pPr algn="l">
              <a:spcAft>
                <a:spcPts val="0"/>
              </a:spcAft>
            </a:pPr>
            <a:endParaRPr lang="en-US" sz="1200" b="0" i="1" dirty="0">
              <a:solidFill>
                <a:srgbClr val="000000"/>
              </a:solidFill>
              <a:effectLst/>
              <a:latin typeface="+mn-lt"/>
            </a:endParaRPr>
          </a:p>
          <a:p>
            <a:pPr algn="l">
              <a:spcAft>
                <a:spcPts val="0"/>
              </a:spcAft>
            </a:pPr>
            <a:r>
              <a:rPr lang="en-US" sz="1200" b="1" i="0" dirty="0">
                <a:solidFill>
                  <a:srgbClr val="000000"/>
                </a:solidFill>
                <a:effectLst/>
                <a:latin typeface="+mn-lt"/>
              </a:rPr>
              <a:t>[CLICK] The burning bush reminds us that Scripture is the word of God. </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Concerning God’s message to Moses from the burning bush, Note what Jesus said in Matthew 22, about Exodus 3:6</a:t>
            </a:r>
          </a:p>
          <a:p>
            <a:pPr marL="0" lvl="0" indent="0" algn="l">
              <a:spcAft>
                <a:spcPts val="0"/>
              </a:spcAft>
              <a:buFont typeface="Arial" panose="020B0604020202020204" pitchFamily="34" charset="0"/>
              <a:buNone/>
            </a:pPr>
            <a:r>
              <a:rPr lang="en-US" sz="1200" b="1" i="0" dirty="0">
                <a:solidFill>
                  <a:srgbClr val="000000"/>
                </a:solidFill>
                <a:effectLst/>
                <a:latin typeface="+mn-lt"/>
              </a:rPr>
              <a:t>(Matthew  22:31-32), [Arguing the resurrection with the Sadducees], </a:t>
            </a:r>
            <a:r>
              <a:rPr lang="en-US" sz="1200" b="0" i="1" dirty="0">
                <a:solidFill>
                  <a:srgbClr val="000000"/>
                </a:solidFill>
                <a:effectLst/>
                <a:latin typeface="+mn-lt"/>
              </a:rPr>
              <a:t>“</a:t>
            </a:r>
            <a:r>
              <a:rPr lang="en-US" i="1" dirty="0"/>
              <a:t>But concerning the resurrection of the dead, have you not read what was spoken to you by God, saying,</a:t>
            </a:r>
            <a:r>
              <a:rPr lang="en-US" i="1" baseline="30000" dirty="0"/>
              <a:t> 32</a:t>
            </a:r>
            <a:r>
              <a:rPr lang="en-US" i="1" dirty="0"/>
              <a:t> “I am the God of Abraham, the God of Isaac, and the God of Jacob’ ? God is not the God of the dead, but of the living.”</a:t>
            </a:r>
            <a:r>
              <a:rPr lang="en-US" dirty="0"/>
              <a:t> </a:t>
            </a:r>
            <a:endParaRPr lang="en-US" sz="1200" b="0" i="0" dirty="0">
              <a:solidFill>
                <a:srgbClr val="000000"/>
              </a:solidFill>
              <a:effectLst/>
              <a:latin typeface="+mn-lt"/>
            </a:endParaRP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Those Sadducees did not “know the Scriptures” and, as a result, twisted them to suit their false teaching of no resurrection</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We must get this point: Jesus said God is speaking to you when you read the Scriptures. </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One cannot successfully claim faith in Jesus while rejecting what the Scriptures say. </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To deny and reject the Scriptures is to deny and reject the very word spoken to us by God. </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We will not succeed resisting God’s word.</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We must submit and obey God in faith </a:t>
            </a:r>
          </a:p>
          <a:p>
            <a:pPr marL="0" lvl="0" indent="0" algn="l">
              <a:spcAft>
                <a:spcPts val="0"/>
              </a:spcAft>
              <a:buFont typeface="Arial" panose="020B0604020202020204" pitchFamily="34" charset="0"/>
              <a:buNone/>
            </a:pPr>
            <a:r>
              <a:rPr lang="en-US" sz="1200" b="1" i="0" dirty="0">
                <a:solidFill>
                  <a:srgbClr val="000000"/>
                </a:solidFill>
                <a:effectLst/>
                <a:latin typeface="+mn-lt"/>
              </a:rPr>
              <a:t>(Luke 6:46-49), </a:t>
            </a:r>
            <a:r>
              <a:rPr lang="en-US" sz="1200" b="0" i="1" dirty="0">
                <a:solidFill>
                  <a:srgbClr val="000000"/>
                </a:solidFill>
                <a:effectLst/>
                <a:latin typeface="+mn-lt"/>
              </a:rPr>
              <a:t>“</a:t>
            </a:r>
            <a:r>
              <a:rPr lang="en-US" i="1" dirty="0"/>
              <a:t>But why do you call Me ‘Lord, Lord,’ and not do the things which I say?</a:t>
            </a:r>
            <a:r>
              <a:rPr lang="en-US" i="1" baseline="30000" dirty="0"/>
              <a:t> 47</a:t>
            </a:r>
            <a:r>
              <a:rPr lang="en-US" i="1" dirty="0"/>
              <a:t> Whoever comes to Me, and hears My sayings and does them, I will show you whom he is like:</a:t>
            </a:r>
            <a:r>
              <a:rPr lang="en-US" i="1" baseline="30000" dirty="0"/>
              <a:t> 48</a:t>
            </a:r>
            <a:r>
              <a:rPr lang="en-US" i="1" dirty="0"/>
              <a:t> He is like a man building a house, who dug deep and laid the foundation on the rock. And when the flood arose, the stream beat vehemently against that house, and could not shake it, for it was founded on the rock.</a:t>
            </a:r>
            <a:r>
              <a:rPr lang="en-US" i="1" baseline="30000" dirty="0"/>
              <a:t> 49</a:t>
            </a:r>
            <a:r>
              <a:rPr lang="en-US" i="1" dirty="0"/>
              <a:t> But he who heard and did nothing is like a man who built a house on the earth without a foundation, against which the stream beat vehemently; and immediately it fell. And the ruin of that house was great.”</a:t>
            </a:r>
            <a:endParaRPr lang="en-US" sz="1200" b="0" i="0" dirty="0">
              <a:solidFill>
                <a:srgbClr val="000000"/>
              </a:solidFill>
              <a:effectLst/>
              <a:latin typeface="+mn-lt"/>
            </a:endParaRPr>
          </a:p>
          <a:p>
            <a:pPr algn="l">
              <a:spcAft>
                <a:spcPts val="0"/>
              </a:spcAft>
            </a:pPr>
            <a:endParaRPr lang="en-US" sz="1200" b="0" i="1" dirty="0">
              <a:solidFill>
                <a:srgbClr val="000000"/>
              </a:solidFill>
              <a:effectLst/>
              <a:latin typeface="+mn-lt"/>
            </a:endParaRPr>
          </a:p>
          <a:p>
            <a:pPr algn="l">
              <a:spcAft>
                <a:spcPts val="0"/>
              </a:spcAft>
            </a:pPr>
            <a:r>
              <a:rPr lang="en-US" sz="1200" b="1" i="0" dirty="0">
                <a:solidFill>
                  <a:srgbClr val="000000"/>
                </a:solidFill>
                <a:effectLst/>
                <a:latin typeface="+mn-lt"/>
              </a:rPr>
              <a:t>[CLICK] The burning bush reminds us of the deliverance of God.</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God was about to free His people from their bondage </a:t>
            </a:r>
          </a:p>
          <a:p>
            <a:pPr marL="0" lvl="0" indent="0" algn="l">
              <a:spcAft>
                <a:spcPts val="0"/>
              </a:spcAft>
              <a:buFont typeface="Arial" panose="020B0604020202020204" pitchFamily="34" charset="0"/>
              <a:buNone/>
            </a:pPr>
            <a:r>
              <a:rPr lang="en-US" sz="1200" b="1" i="0" dirty="0">
                <a:solidFill>
                  <a:srgbClr val="000000"/>
                </a:solidFill>
                <a:effectLst/>
                <a:latin typeface="+mn-lt"/>
              </a:rPr>
              <a:t>(3:7-10), </a:t>
            </a:r>
            <a:r>
              <a:rPr lang="en-US" sz="1200" b="0" i="1" dirty="0">
                <a:solidFill>
                  <a:srgbClr val="000000"/>
                </a:solidFill>
                <a:effectLst/>
                <a:latin typeface="+mn-lt"/>
              </a:rPr>
              <a:t>“</a:t>
            </a:r>
            <a:r>
              <a:rPr lang="en-US" i="1" dirty="0"/>
              <a:t>And the Lord said: “I have surely seen the oppression of My people who are in Egypt, and have heard their cry because of their taskmasters, for I know their sorrows.</a:t>
            </a:r>
            <a:r>
              <a:rPr lang="en-US" i="1" baseline="30000" dirty="0"/>
              <a:t> 8</a:t>
            </a:r>
            <a:r>
              <a:rPr lang="en-US" i="1" dirty="0"/>
              <a:t> So I have come down to deliver them out of the hand of the Egyptians, and to bring them up from that land to a good and large land, to a land flowing with milk and honey, to the place of the Canaanites and the Hittites and the Amorites and the Perizzites and the Hivites and the Jebusites.</a:t>
            </a:r>
            <a:r>
              <a:rPr lang="en-US" i="1" baseline="30000" dirty="0"/>
              <a:t> 9</a:t>
            </a:r>
            <a:r>
              <a:rPr lang="en-US" i="1" dirty="0"/>
              <a:t> Now therefore, behold, the cry of the children of Israel has come to Me, and I have also seen the oppression with which the Egyptians oppress them.</a:t>
            </a:r>
            <a:r>
              <a:rPr lang="en-US" i="1" baseline="30000" dirty="0"/>
              <a:t> 10</a:t>
            </a:r>
            <a:r>
              <a:rPr lang="en-US" i="1" dirty="0"/>
              <a:t> Come now, therefore, and I will send you to Pharaoh that you may bring My people, the children of Israel, out of Egypt.”</a:t>
            </a:r>
            <a:endParaRPr lang="en-US" sz="1200" b="0" i="1" dirty="0">
              <a:solidFill>
                <a:srgbClr val="000000"/>
              </a:solidFill>
              <a:effectLst/>
              <a:latin typeface="+mn-lt"/>
            </a:endParaRP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Israel’s deliverance foreshadowed God’s salvation of sinners from sin’s bondage by the blood of Christ. </a:t>
            </a: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Sinners are “freed from sin” when they “obey from the heart” the gospel </a:t>
            </a:r>
          </a:p>
          <a:p>
            <a:pPr marL="0" lvl="0" indent="0" algn="l">
              <a:spcAft>
                <a:spcPts val="0"/>
              </a:spcAft>
              <a:buFont typeface="Arial" panose="020B0604020202020204" pitchFamily="34" charset="0"/>
              <a:buNone/>
            </a:pPr>
            <a:r>
              <a:rPr lang="en-US" sz="1200" b="1" i="0" dirty="0">
                <a:solidFill>
                  <a:srgbClr val="000000"/>
                </a:solidFill>
                <a:effectLst/>
                <a:latin typeface="+mn-lt"/>
              </a:rPr>
              <a:t>(Romans 6:17-18), </a:t>
            </a:r>
            <a:r>
              <a:rPr lang="en-US" sz="1200" b="0" i="1" dirty="0">
                <a:solidFill>
                  <a:srgbClr val="000000"/>
                </a:solidFill>
                <a:effectLst/>
                <a:latin typeface="+mn-lt"/>
              </a:rPr>
              <a:t>“</a:t>
            </a:r>
            <a:r>
              <a:rPr lang="en-US" i="1" dirty="0"/>
              <a:t>But God be thanked that though you were slaves of sin, yet you obeyed from the heart that form of doctrine to which you were delivered.</a:t>
            </a:r>
            <a:r>
              <a:rPr lang="en-US" i="1" baseline="30000" dirty="0"/>
              <a:t> 18</a:t>
            </a:r>
            <a:r>
              <a:rPr lang="en-US" i="1" dirty="0"/>
              <a:t> And having been set free from sin, you became slaves of righteousness.”</a:t>
            </a:r>
            <a:endParaRPr lang="en-US" sz="1200" b="0" i="1" dirty="0">
              <a:solidFill>
                <a:srgbClr val="000000"/>
              </a:solidFill>
              <a:effectLst/>
              <a:latin typeface="+mn-lt"/>
            </a:endParaRPr>
          </a:p>
          <a:p>
            <a:pPr marL="1085850" lvl="2" indent="-171450" algn="l">
              <a:spcAft>
                <a:spcPts val="0"/>
              </a:spcAft>
              <a:buFont typeface="Arial" panose="020B0604020202020204" pitchFamily="34" charset="0"/>
              <a:buChar char="•"/>
            </a:pPr>
            <a:r>
              <a:rPr lang="en-US" sz="1200" b="0" i="0" dirty="0">
                <a:solidFill>
                  <a:srgbClr val="000000"/>
                </a:solidFill>
                <a:effectLst/>
                <a:latin typeface="+mn-lt"/>
              </a:rPr>
              <a:t>Obedience from the heart is the occasion when God will “see the blood” (Like the Passover) and forgive sins by the death of Jesus </a:t>
            </a:r>
          </a:p>
          <a:p>
            <a:pPr marL="0" lvl="0" indent="0" algn="l">
              <a:spcAft>
                <a:spcPts val="0"/>
              </a:spcAft>
              <a:buFont typeface="Arial" panose="020B0604020202020204" pitchFamily="34" charset="0"/>
              <a:buNone/>
            </a:pPr>
            <a:r>
              <a:rPr lang="en-US" sz="1200" b="1" i="0" dirty="0">
                <a:solidFill>
                  <a:srgbClr val="000000"/>
                </a:solidFill>
                <a:effectLst/>
                <a:latin typeface="+mn-lt"/>
              </a:rPr>
              <a:t>(Romans 6:3-4), </a:t>
            </a:r>
            <a:r>
              <a:rPr lang="en-US" sz="1200" b="0" i="1" dirty="0">
                <a:solidFill>
                  <a:srgbClr val="000000"/>
                </a:solidFill>
                <a:effectLst/>
                <a:latin typeface="+mn-lt"/>
              </a:rPr>
              <a:t>“</a:t>
            </a:r>
            <a:r>
              <a:rPr lang="en-US" i="1" dirty="0"/>
              <a:t>Or do you not know that as many of us as were baptized into Christ Jesus were baptized into His death?</a:t>
            </a:r>
            <a:r>
              <a:rPr lang="en-US" i="1" baseline="30000" dirty="0"/>
              <a:t> 4</a:t>
            </a:r>
            <a:r>
              <a:rPr lang="en-US" i="1" dirty="0"/>
              <a:t> Therefore we were buried with Him through baptism into death, that just as Christ was raised from the dead by the glory of the Father, even so we also should walk in newness of life.”</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3F1AA-9F75-427F-9878-2060EB73FD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50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r>
              <a:rPr lang="en-US" sz="1200" b="1" i="0" dirty="0">
                <a:solidFill>
                  <a:srgbClr val="000000"/>
                </a:solidFill>
                <a:effectLst/>
                <a:latin typeface="+mn-lt"/>
              </a:rPr>
              <a:t>The burning bush teaches us lessons of truth and holiness!</a:t>
            </a:r>
          </a:p>
          <a:p>
            <a:pPr marL="628650" lvl="1" indent="-171450" algn="l">
              <a:spcAft>
                <a:spcPts val="0"/>
              </a:spcAft>
              <a:buFont typeface="Arial" panose="020B0604020202020204" pitchFamily="34" charset="0"/>
              <a:buChar char="•"/>
            </a:pPr>
            <a:r>
              <a:rPr lang="en-US" sz="1200" b="1" i="0" dirty="0">
                <a:solidFill>
                  <a:srgbClr val="000000"/>
                </a:solidFill>
                <a:effectLst/>
                <a:latin typeface="+mn-lt"/>
              </a:rPr>
              <a:t>May we remove every defilement of sin and obey God</a:t>
            </a:r>
          </a:p>
          <a:p>
            <a:pPr algn="l">
              <a:spcAft>
                <a:spcPts val="0"/>
              </a:spcAft>
            </a:pPr>
            <a:r>
              <a:rPr lang="en-US" sz="1200" b="1" i="0" dirty="0">
                <a:solidFill>
                  <a:srgbClr val="000000"/>
                </a:solidFill>
                <a:effectLst/>
                <a:latin typeface="+mn-lt"/>
              </a:rPr>
              <a:t>(Ephesians 4:21-24), </a:t>
            </a:r>
            <a:r>
              <a:rPr lang="en-US" sz="1200" b="0" i="1" dirty="0">
                <a:solidFill>
                  <a:srgbClr val="000000"/>
                </a:solidFill>
                <a:effectLst/>
                <a:latin typeface="+mn-lt"/>
              </a:rPr>
              <a:t>“</a:t>
            </a:r>
            <a:r>
              <a:rPr lang="en-US" i="1" dirty="0"/>
              <a:t>if indeed you have heard Him and have been taught by Him, as the truth is in Jesus:</a:t>
            </a:r>
            <a:r>
              <a:rPr lang="en-US" i="1" baseline="30000" dirty="0"/>
              <a:t> 22</a:t>
            </a:r>
            <a:r>
              <a:rPr lang="en-US" i="1" dirty="0"/>
              <a:t> that you put off, concerning your former conduct, the old man which grows corrupt according to the deceitful lusts,</a:t>
            </a:r>
            <a:r>
              <a:rPr lang="en-US" i="1" baseline="30000" dirty="0"/>
              <a:t> 23</a:t>
            </a:r>
            <a:r>
              <a:rPr lang="en-US" i="1" dirty="0"/>
              <a:t> and be renewed in the spirit of your mind,</a:t>
            </a:r>
            <a:r>
              <a:rPr lang="en-US" i="1" baseline="30000" dirty="0"/>
              <a:t> 24</a:t>
            </a:r>
            <a:r>
              <a:rPr lang="en-US" i="1" dirty="0"/>
              <a:t> and that you put on the new man which was created according to God, </a:t>
            </a:r>
            <a:r>
              <a:rPr lang="en-US" i="1" u="sng" dirty="0"/>
              <a:t>in true righteousness and holiness</a:t>
            </a:r>
            <a:r>
              <a:rPr lang="en-US" i="1" dirty="0"/>
              <a:t>.”</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3F1AA-9F75-427F-9878-2060EB73FD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00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C6B2-922E-46A3-82B1-64A0347087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86B4E6-98CB-4A8A-9436-3A525AA98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EFEF42-FDF6-45BB-9BA6-6B5DC5E56BE6}"/>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5" name="Footer Placeholder 4">
            <a:extLst>
              <a:ext uri="{FF2B5EF4-FFF2-40B4-BE49-F238E27FC236}">
                <a16:creationId xmlns:a16="http://schemas.microsoft.com/office/drawing/2014/main" id="{FF1E0329-2EB5-45D8-B213-E99C2CC25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288C3-48DC-4EA9-99A7-760D472359CD}"/>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192092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848B-8852-4A4A-8186-8E64696672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F39B5D-2DAD-4F2E-9FBD-B086820BC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7D1DF-CF66-4D03-BF84-4B2030A50408}"/>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5" name="Footer Placeholder 4">
            <a:extLst>
              <a:ext uri="{FF2B5EF4-FFF2-40B4-BE49-F238E27FC236}">
                <a16:creationId xmlns:a16="http://schemas.microsoft.com/office/drawing/2014/main" id="{6EBCA469-462E-43E4-B655-B6EC528A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78324-DEA0-4F4B-AD35-8BF2C26C4994}"/>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71198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E388C-34D6-48D0-81D0-9592B8CCF9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AC7EBD-FA23-4857-B226-064E6BED5B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59E99-B8A6-4C0C-96FD-035E0D91AA81}"/>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5" name="Footer Placeholder 4">
            <a:extLst>
              <a:ext uri="{FF2B5EF4-FFF2-40B4-BE49-F238E27FC236}">
                <a16:creationId xmlns:a16="http://schemas.microsoft.com/office/drawing/2014/main" id="{D7C1E361-3C91-4A31-BE6B-450E3D89C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E1D3F-5B9B-450A-A812-86183C7E90F7}"/>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158262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AAD3-95A8-4339-BD7F-718C4585E8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5BFCB-66D8-4647-97BB-15E85E085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F86C4-D5F1-4E28-B89B-E035F4C1696A}"/>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5" name="Footer Placeholder 4">
            <a:extLst>
              <a:ext uri="{FF2B5EF4-FFF2-40B4-BE49-F238E27FC236}">
                <a16:creationId xmlns:a16="http://schemas.microsoft.com/office/drawing/2014/main" id="{9B0D0150-A93D-494C-9E18-8ABEA167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1DFDA-06E3-47D9-BBE6-D15CFF91608E}"/>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79083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F1B4-A581-492F-907C-5A7B208D6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FB7CC-8616-432B-A2EC-4C40F5A67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8723FA-43E5-4A13-BAE3-6DBE3FA6D429}"/>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5" name="Footer Placeholder 4">
            <a:extLst>
              <a:ext uri="{FF2B5EF4-FFF2-40B4-BE49-F238E27FC236}">
                <a16:creationId xmlns:a16="http://schemas.microsoft.com/office/drawing/2014/main" id="{C7B94802-FF20-483C-A993-97230E269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E5C99-8E82-4327-979D-B119956579BF}"/>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74531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C6E6-1B81-4005-86A7-03BCBD469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E076BA-EE50-47EB-B8F7-65C71B7519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0C3A4-8823-4752-B88E-2547CC165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A9C210-0DB4-4928-8BE2-21B2202B9DDD}"/>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6" name="Footer Placeholder 5">
            <a:extLst>
              <a:ext uri="{FF2B5EF4-FFF2-40B4-BE49-F238E27FC236}">
                <a16:creationId xmlns:a16="http://schemas.microsoft.com/office/drawing/2014/main" id="{88B077C2-533F-453E-A3B6-91C2C6DF1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A308D-CD28-483A-976C-06393A93D140}"/>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232818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0AC2-E22D-4376-92F5-6B5CB182A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F235D6-663D-4871-A51E-694C7141E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097A83-0058-41CD-A265-5318A56DD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C6180-5CAB-430E-8969-74A0363CB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2A5D53-0AD1-445E-8E6A-E842F0FDF4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73EC2-6832-4852-9EB5-7574DD7EA1EE}"/>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8" name="Footer Placeholder 7">
            <a:extLst>
              <a:ext uri="{FF2B5EF4-FFF2-40B4-BE49-F238E27FC236}">
                <a16:creationId xmlns:a16="http://schemas.microsoft.com/office/drawing/2014/main" id="{DFA6AE34-0947-4926-ABB0-FC1E6F84CD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1EFB2C-4AF2-4A74-BD80-40003B8BE05E}"/>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155606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015A-F77E-48E3-896F-043B5F2D3B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FF9E51-89D2-489D-A84D-482FCD1AB36C}"/>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4" name="Footer Placeholder 3">
            <a:extLst>
              <a:ext uri="{FF2B5EF4-FFF2-40B4-BE49-F238E27FC236}">
                <a16:creationId xmlns:a16="http://schemas.microsoft.com/office/drawing/2014/main" id="{D5ECFB80-8034-4F76-95A0-E131D10DC6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8B2EC-2C0E-4826-985D-AB1A5F0BE088}"/>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415032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1A309-91A0-47A3-AFFC-E1F17422BA43}"/>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3" name="Footer Placeholder 2">
            <a:extLst>
              <a:ext uri="{FF2B5EF4-FFF2-40B4-BE49-F238E27FC236}">
                <a16:creationId xmlns:a16="http://schemas.microsoft.com/office/drawing/2014/main" id="{9D484A04-3871-4CA6-91D8-67E79FCAF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5E0D7C-2A26-49DC-8102-E7F45730FC9C}"/>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346675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2F07-0D1E-4874-AD39-99BDA50CC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439A73-7EF5-4EF3-AE43-2013EA873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431AF6-00FA-4547-B5B1-9210CDF89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0F486-8EB4-4248-927A-27A732FC2D6F}"/>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6" name="Footer Placeholder 5">
            <a:extLst>
              <a:ext uri="{FF2B5EF4-FFF2-40B4-BE49-F238E27FC236}">
                <a16:creationId xmlns:a16="http://schemas.microsoft.com/office/drawing/2014/main" id="{FD815188-1687-4726-8811-3F16600B6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C60F8-7DAF-47B7-BC51-AA27D3A63385}"/>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8943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A688-E407-4AAE-9165-5048BCEFD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DB64B0-340E-409F-958D-A9AC28FE7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B859DD-E535-45B3-934C-89C9FB2E8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AA9526-79B4-4FD1-9982-F389FCAE3617}"/>
              </a:ext>
            </a:extLst>
          </p:cNvPr>
          <p:cNvSpPr>
            <a:spLocks noGrp="1"/>
          </p:cNvSpPr>
          <p:nvPr>
            <p:ph type="dt" sz="half" idx="10"/>
          </p:nvPr>
        </p:nvSpPr>
        <p:spPr/>
        <p:txBody>
          <a:bodyPr/>
          <a:lstStyle/>
          <a:p>
            <a:fld id="{5C356231-9A67-4699-88E7-9896EADB6899}" type="datetimeFigureOut">
              <a:rPr lang="en-US" smtClean="0"/>
              <a:t>4/25/2021</a:t>
            </a:fld>
            <a:endParaRPr lang="en-US"/>
          </a:p>
        </p:txBody>
      </p:sp>
      <p:sp>
        <p:nvSpPr>
          <p:cNvPr id="6" name="Footer Placeholder 5">
            <a:extLst>
              <a:ext uri="{FF2B5EF4-FFF2-40B4-BE49-F238E27FC236}">
                <a16:creationId xmlns:a16="http://schemas.microsoft.com/office/drawing/2014/main" id="{E878B45E-6EBF-40CE-9CF8-918C5C135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23631-3626-4716-AB2C-7E18566EFC2E}"/>
              </a:ext>
            </a:extLst>
          </p:cNvPr>
          <p:cNvSpPr>
            <a:spLocks noGrp="1"/>
          </p:cNvSpPr>
          <p:nvPr>
            <p:ph type="sldNum" sz="quarter" idx="12"/>
          </p:nvPr>
        </p:nvSpPr>
        <p:spPr/>
        <p:txBody>
          <a:bodyPr/>
          <a:lstStyle/>
          <a:p>
            <a:fld id="{5E9AB750-89E7-4D2B-8160-6398B85FBCB7}" type="slidenum">
              <a:rPr lang="en-US" smtClean="0"/>
              <a:t>‹#›</a:t>
            </a:fld>
            <a:endParaRPr lang="en-US"/>
          </a:p>
        </p:txBody>
      </p:sp>
    </p:spTree>
    <p:extLst>
      <p:ext uri="{BB962C8B-B14F-4D97-AF65-F5344CB8AC3E}">
        <p14:creationId xmlns:p14="http://schemas.microsoft.com/office/powerpoint/2010/main" val="365602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84CD3-340A-4980-A387-8593E7B63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319E91-37D7-4DBA-9C4E-16361893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2528C-2E88-47F7-BD2E-AE5A99026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56231-9A67-4699-88E7-9896EADB6899}" type="datetimeFigureOut">
              <a:rPr lang="en-US" smtClean="0"/>
              <a:t>4/25/2021</a:t>
            </a:fld>
            <a:endParaRPr lang="en-US"/>
          </a:p>
        </p:txBody>
      </p:sp>
      <p:sp>
        <p:nvSpPr>
          <p:cNvPr id="5" name="Footer Placeholder 4">
            <a:extLst>
              <a:ext uri="{FF2B5EF4-FFF2-40B4-BE49-F238E27FC236}">
                <a16:creationId xmlns:a16="http://schemas.microsoft.com/office/drawing/2014/main" id="{138364C3-5E86-4E33-A256-31EDA65A59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1A2767-70F7-4AD3-A3E8-849B54D6B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AB750-89E7-4D2B-8160-6398B85FBCB7}" type="slidenum">
              <a:rPr lang="en-US" smtClean="0"/>
              <a:t>‹#›</a:t>
            </a:fld>
            <a:endParaRPr lang="en-US"/>
          </a:p>
        </p:txBody>
      </p:sp>
    </p:spTree>
    <p:extLst>
      <p:ext uri="{BB962C8B-B14F-4D97-AF65-F5344CB8AC3E}">
        <p14:creationId xmlns:p14="http://schemas.microsoft.com/office/powerpoint/2010/main" val="266103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4B38-2729-454D-9AA6-8484D62FCF5F}"/>
              </a:ext>
            </a:extLst>
          </p:cNvPr>
          <p:cNvSpPr>
            <a:spLocks noGrp="1"/>
          </p:cNvSpPr>
          <p:nvPr>
            <p:ph type="ctrTitle"/>
          </p:nvPr>
        </p:nvSpPr>
        <p:spPr>
          <a:xfrm>
            <a:off x="1695450" y="1913731"/>
            <a:ext cx="9144000" cy="1354137"/>
          </a:xfrm>
        </p:spPr>
        <p:txBody>
          <a:bodyPr anchor="t">
            <a:normAutofit/>
          </a:bodyPr>
          <a:lstStyle/>
          <a:p>
            <a:r>
              <a:rPr lang="en-US" sz="8000" dirty="0">
                <a:solidFill>
                  <a:srgbClr val="FFD9FF"/>
                </a:solidFill>
                <a:effectLst>
                  <a:outerShdw blurRad="38100" dist="38100" dir="2700000" algn="tl">
                    <a:srgbClr val="000000">
                      <a:alpha val="43137"/>
                    </a:srgbClr>
                  </a:outerShdw>
                </a:effectLst>
                <a:latin typeface="GOOD BRUSH" pitchFamily="2" charset="0"/>
              </a:rPr>
              <a:t>The Burning Bush</a:t>
            </a:r>
          </a:p>
        </p:txBody>
      </p:sp>
      <p:sp>
        <p:nvSpPr>
          <p:cNvPr id="3" name="Subtitle 2">
            <a:extLst>
              <a:ext uri="{FF2B5EF4-FFF2-40B4-BE49-F238E27FC236}">
                <a16:creationId xmlns:a16="http://schemas.microsoft.com/office/drawing/2014/main" id="{BFCA3B9D-C6E0-44BA-A9C0-18E6D7466986}"/>
              </a:ext>
            </a:extLst>
          </p:cNvPr>
          <p:cNvSpPr>
            <a:spLocks noGrp="1"/>
          </p:cNvSpPr>
          <p:nvPr>
            <p:ph type="subTitle" idx="1"/>
          </p:nvPr>
        </p:nvSpPr>
        <p:spPr>
          <a:xfrm>
            <a:off x="1695450" y="3429000"/>
            <a:ext cx="9144000" cy="1151732"/>
          </a:xfrm>
        </p:spPr>
        <p:txBody>
          <a:bodyPr>
            <a:normAutofit/>
          </a:bodyPr>
          <a:lstStyle/>
          <a:p>
            <a:r>
              <a:rPr lang="en-US" sz="4800" b="1" dirty="0">
                <a:solidFill>
                  <a:schemeClr val="bg1"/>
                </a:solidFill>
                <a:effectLst>
                  <a:outerShdw blurRad="38100" dist="38100" dir="2700000" algn="tl">
                    <a:srgbClr val="000000">
                      <a:alpha val="43137"/>
                    </a:srgbClr>
                  </a:outerShdw>
                </a:effectLst>
              </a:rPr>
              <a:t>Exodus 3:1-10</a:t>
            </a:r>
          </a:p>
        </p:txBody>
      </p:sp>
    </p:spTree>
    <p:extLst>
      <p:ext uri="{BB962C8B-B14F-4D97-AF65-F5344CB8AC3E}">
        <p14:creationId xmlns:p14="http://schemas.microsoft.com/office/powerpoint/2010/main" val="93347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4B38-2729-454D-9AA6-8484D62FCF5F}"/>
              </a:ext>
            </a:extLst>
          </p:cNvPr>
          <p:cNvSpPr>
            <a:spLocks noGrp="1"/>
          </p:cNvSpPr>
          <p:nvPr>
            <p:ph type="ctrTitle"/>
          </p:nvPr>
        </p:nvSpPr>
        <p:spPr>
          <a:xfrm>
            <a:off x="495300" y="408781"/>
            <a:ext cx="11096625" cy="981869"/>
          </a:xfrm>
        </p:spPr>
        <p:txBody>
          <a:bodyPr anchor="t">
            <a:normAutofit/>
          </a:bodyPr>
          <a:lstStyle/>
          <a:p>
            <a:pPr algn="l"/>
            <a:r>
              <a:rPr lang="en-US" dirty="0">
                <a:solidFill>
                  <a:srgbClr val="FFD9FF"/>
                </a:solidFill>
                <a:effectLst>
                  <a:outerShdw blurRad="38100" dist="38100" dir="2700000" algn="tl">
                    <a:srgbClr val="000000">
                      <a:alpha val="43137"/>
                    </a:srgbClr>
                  </a:outerShdw>
                </a:effectLst>
                <a:latin typeface="GOOD BRUSH" pitchFamily="2" charset="0"/>
              </a:rPr>
              <a:t>The Burning Bush…</a:t>
            </a:r>
          </a:p>
        </p:txBody>
      </p:sp>
      <p:sp>
        <p:nvSpPr>
          <p:cNvPr id="3" name="Subtitle 2">
            <a:extLst>
              <a:ext uri="{FF2B5EF4-FFF2-40B4-BE49-F238E27FC236}">
                <a16:creationId xmlns:a16="http://schemas.microsoft.com/office/drawing/2014/main" id="{BFCA3B9D-C6E0-44BA-A9C0-18E6D7466986}"/>
              </a:ext>
            </a:extLst>
          </p:cNvPr>
          <p:cNvSpPr>
            <a:spLocks noGrp="1"/>
          </p:cNvSpPr>
          <p:nvPr>
            <p:ph type="subTitle" idx="1"/>
          </p:nvPr>
        </p:nvSpPr>
        <p:spPr>
          <a:xfrm>
            <a:off x="304800" y="1428750"/>
            <a:ext cx="11582400" cy="5295900"/>
          </a:xfrm>
        </p:spPr>
        <p:txBody>
          <a:bodyPr>
            <a:normAutofit/>
          </a:bodyPr>
          <a:lstStyle/>
          <a:p>
            <a:pPr marL="685800" indent="-685800" algn="l">
              <a:spcBef>
                <a:spcPts val="0"/>
              </a:spcBef>
              <a:buFont typeface="Arial" panose="020B0604020202020204" pitchFamily="34" charset="0"/>
              <a:buChar char="•"/>
            </a:pPr>
            <a:r>
              <a:rPr lang="en-US" sz="4800" b="1" dirty="0">
                <a:solidFill>
                  <a:srgbClr val="FFD9FF"/>
                </a:solidFill>
                <a:effectLst>
                  <a:outerShdw blurRad="38100" dist="38100" dir="2700000" algn="tl">
                    <a:srgbClr val="000000">
                      <a:alpha val="43137"/>
                    </a:srgbClr>
                  </a:outerShdw>
                </a:effectLst>
              </a:rPr>
              <a:t>Reminds us of the presence of God</a:t>
            </a:r>
            <a:endParaRPr lang="en-US" sz="4800" b="1" i="1" dirty="0">
              <a:solidFill>
                <a:schemeClr val="bg1"/>
              </a:solidFill>
              <a:effectLst>
                <a:outerShdw blurRad="38100" dist="38100" dir="2700000" algn="tl">
                  <a:srgbClr val="000000">
                    <a:alpha val="43137"/>
                  </a:srgbClr>
                </a:outerShdw>
              </a:effectLst>
            </a:endParaRPr>
          </a:p>
          <a:p>
            <a:pPr marL="1257300" lvl="1" algn="l">
              <a:spcBef>
                <a:spcPts val="0"/>
              </a:spcBef>
            </a:pPr>
            <a:r>
              <a:rPr lang="en-US" sz="4200" i="1" dirty="0">
                <a:solidFill>
                  <a:schemeClr val="bg1"/>
                </a:solidFill>
                <a:effectLst>
                  <a:outerShdw blurRad="38100" dist="38100" dir="2700000" algn="tl">
                    <a:srgbClr val="000000">
                      <a:alpha val="43137"/>
                    </a:srgbClr>
                  </a:outerShdw>
                </a:effectLst>
              </a:rPr>
              <a:t>(3:4) Genesis 28:12-13, 16-17; Hebrews 1:1-2</a:t>
            </a:r>
          </a:p>
          <a:p>
            <a:pPr marL="685800" indent="-685800" algn="l">
              <a:spcBef>
                <a:spcPts val="0"/>
              </a:spcBef>
              <a:buFont typeface="Arial" panose="020B0604020202020204" pitchFamily="34" charset="0"/>
              <a:buChar char="•"/>
            </a:pPr>
            <a:r>
              <a:rPr lang="en-US" sz="4800" b="1" dirty="0">
                <a:solidFill>
                  <a:srgbClr val="FFD9FF"/>
                </a:solidFill>
                <a:effectLst>
                  <a:outerShdw blurRad="38100" dist="38100" dir="2700000" algn="tl">
                    <a:srgbClr val="000000">
                      <a:alpha val="43137"/>
                    </a:srgbClr>
                  </a:outerShdw>
                </a:effectLst>
              </a:rPr>
              <a:t>Reminds us of the holiness of God</a:t>
            </a:r>
          </a:p>
          <a:p>
            <a:pPr marL="1257300" lvl="1" algn="l">
              <a:spcBef>
                <a:spcPts val="0"/>
              </a:spcBef>
            </a:pPr>
            <a:r>
              <a:rPr lang="en-US" sz="4200" i="1" dirty="0">
                <a:solidFill>
                  <a:schemeClr val="bg1"/>
                </a:solidFill>
                <a:effectLst>
                  <a:outerShdw blurRad="38100" dist="38100" dir="2700000" algn="tl">
                    <a:srgbClr val="000000">
                      <a:alpha val="43137"/>
                    </a:srgbClr>
                  </a:outerShdw>
                </a:effectLst>
              </a:rPr>
              <a:t>(3:5) 1 Corinthians 6:17-7:1; 1 Peter 1:15-16</a:t>
            </a:r>
          </a:p>
          <a:p>
            <a:pPr marL="685800" indent="-685800" algn="l">
              <a:spcBef>
                <a:spcPts val="0"/>
              </a:spcBef>
              <a:buFont typeface="Arial" panose="020B0604020202020204" pitchFamily="34" charset="0"/>
              <a:buChar char="•"/>
            </a:pPr>
            <a:r>
              <a:rPr lang="en-US" sz="4800" b="1" dirty="0">
                <a:solidFill>
                  <a:srgbClr val="FFD9FF"/>
                </a:solidFill>
                <a:effectLst>
                  <a:outerShdw blurRad="38100" dist="38100" dir="2700000" algn="tl">
                    <a:srgbClr val="000000">
                      <a:alpha val="43137"/>
                    </a:srgbClr>
                  </a:outerShdw>
                </a:effectLst>
              </a:rPr>
              <a:t>Reminds us that Scripture is God’s word</a:t>
            </a:r>
          </a:p>
          <a:p>
            <a:pPr marL="1200150" lvl="1" algn="l">
              <a:spcBef>
                <a:spcPts val="0"/>
              </a:spcBef>
            </a:pPr>
            <a:r>
              <a:rPr lang="en-US" sz="4200" i="1" dirty="0">
                <a:solidFill>
                  <a:schemeClr val="bg1"/>
                </a:solidFill>
                <a:effectLst>
                  <a:outerShdw blurRad="38100" dist="38100" dir="2700000" algn="tl">
                    <a:srgbClr val="000000">
                      <a:alpha val="43137"/>
                    </a:srgbClr>
                  </a:outerShdw>
                </a:effectLst>
              </a:rPr>
              <a:t>(3:6) Matthew 22:31-32; Luke 6:46-49</a:t>
            </a:r>
          </a:p>
          <a:p>
            <a:pPr marL="685800" indent="-685800" algn="l">
              <a:spcBef>
                <a:spcPts val="0"/>
              </a:spcBef>
              <a:buFont typeface="Arial" panose="020B0604020202020204" pitchFamily="34" charset="0"/>
              <a:buChar char="•"/>
            </a:pPr>
            <a:r>
              <a:rPr lang="en-US" sz="4800" b="1" dirty="0">
                <a:solidFill>
                  <a:srgbClr val="FFD9FF"/>
                </a:solidFill>
                <a:effectLst>
                  <a:outerShdw blurRad="38100" dist="38100" dir="2700000" algn="tl">
                    <a:srgbClr val="000000">
                      <a:alpha val="43137"/>
                    </a:srgbClr>
                  </a:outerShdw>
                </a:effectLst>
              </a:rPr>
              <a:t>Reminds us of the deliverance of God</a:t>
            </a:r>
          </a:p>
          <a:p>
            <a:pPr marL="1200150" algn="l">
              <a:spcBef>
                <a:spcPts val="0"/>
              </a:spcBef>
            </a:pPr>
            <a:r>
              <a:rPr lang="en-US" sz="4200" i="1" dirty="0">
                <a:solidFill>
                  <a:schemeClr val="bg1"/>
                </a:solidFill>
                <a:effectLst>
                  <a:outerShdw blurRad="38100" dist="38100" dir="2700000" algn="tl">
                    <a:srgbClr val="000000">
                      <a:alpha val="43137"/>
                    </a:srgbClr>
                  </a:outerShdw>
                </a:effectLst>
              </a:rPr>
              <a:t>(3:7-10) Romans 6:17-18; 6:3-4</a:t>
            </a:r>
          </a:p>
        </p:txBody>
      </p:sp>
    </p:spTree>
    <p:extLst>
      <p:ext uri="{BB962C8B-B14F-4D97-AF65-F5344CB8AC3E}">
        <p14:creationId xmlns:p14="http://schemas.microsoft.com/office/powerpoint/2010/main" val="570444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4B38-2729-454D-9AA6-8484D62FCF5F}"/>
              </a:ext>
            </a:extLst>
          </p:cNvPr>
          <p:cNvSpPr>
            <a:spLocks noGrp="1"/>
          </p:cNvSpPr>
          <p:nvPr>
            <p:ph type="ctrTitle"/>
          </p:nvPr>
        </p:nvSpPr>
        <p:spPr>
          <a:xfrm>
            <a:off x="1695450" y="713581"/>
            <a:ext cx="9144000" cy="1354137"/>
          </a:xfrm>
        </p:spPr>
        <p:txBody>
          <a:bodyPr anchor="t">
            <a:normAutofit/>
          </a:bodyPr>
          <a:lstStyle/>
          <a:p>
            <a:r>
              <a:rPr lang="en-US" sz="8000" dirty="0">
                <a:solidFill>
                  <a:srgbClr val="FFD9FF"/>
                </a:solidFill>
                <a:effectLst>
                  <a:outerShdw blurRad="38100" dist="38100" dir="2700000" algn="tl">
                    <a:srgbClr val="000000">
                      <a:alpha val="43137"/>
                    </a:srgbClr>
                  </a:outerShdw>
                </a:effectLst>
                <a:latin typeface="GOOD BRUSH" pitchFamily="2" charset="0"/>
              </a:rPr>
              <a:t>Conclusion</a:t>
            </a:r>
          </a:p>
        </p:txBody>
      </p:sp>
      <p:sp>
        <p:nvSpPr>
          <p:cNvPr id="3" name="Subtitle 2">
            <a:extLst>
              <a:ext uri="{FF2B5EF4-FFF2-40B4-BE49-F238E27FC236}">
                <a16:creationId xmlns:a16="http://schemas.microsoft.com/office/drawing/2014/main" id="{BFCA3B9D-C6E0-44BA-A9C0-18E6D7466986}"/>
              </a:ext>
            </a:extLst>
          </p:cNvPr>
          <p:cNvSpPr>
            <a:spLocks noGrp="1"/>
          </p:cNvSpPr>
          <p:nvPr>
            <p:ph type="subTitle" idx="1"/>
          </p:nvPr>
        </p:nvSpPr>
        <p:spPr>
          <a:xfrm>
            <a:off x="1695450" y="1925637"/>
            <a:ext cx="9144000" cy="4456113"/>
          </a:xfrm>
        </p:spPr>
        <p:txBody>
          <a:bodyPr>
            <a:normAutofit/>
          </a:bodyPr>
          <a:lstStyle/>
          <a:p>
            <a:pPr>
              <a:lnSpc>
                <a:spcPct val="100000"/>
              </a:lnSpc>
              <a:spcBef>
                <a:spcPts val="0"/>
              </a:spcBef>
              <a:spcAft>
                <a:spcPts val="1200"/>
              </a:spcAft>
            </a:pPr>
            <a:r>
              <a:rPr lang="en-US" sz="4800" b="1" dirty="0">
                <a:solidFill>
                  <a:schemeClr val="bg1"/>
                </a:solidFill>
                <a:effectLst>
                  <a:outerShdw blurRad="38100" dist="38100" dir="2700000" algn="tl">
                    <a:srgbClr val="000000">
                      <a:alpha val="43137"/>
                    </a:srgbClr>
                  </a:outerShdw>
                </a:effectLst>
              </a:rPr>
              <a:t>The burning bush teaches us lessons of truth and holiness!</a:t>
            </a:r>
          </a:p>
          <a:p>
            <a:pPr>
              <a:lnSpc>
                <a:spcPct val="100000"/>
              </a:lnSpc>
              <a:spcBef>
                <a:spcPts val="0"/>
              </a:spcBef>
              <a:spcAft>
                <a:spcPts val="1200"/>
              </a:spcAft>
            </a:pPr>
            <a:r>
              <a:rPr lang="en-US" sz="4800" b="1" dirty="0">
                <a:solidFill>
                  <a:srgbClr val="FFD9FF"/>
                </a:solidFill>
                <a:effectLst>
                  <a:outerShdw blurRad="38100" dist="38100" dir="2700000" algn="tl">
                    <a:srgbClr val="000000">
                      <a:alpha val="43137"/>
                    </a:srgbClr>
                  </a:outerShdw>
                </a:effectLst>
              </a:rPr>
              <a:t>May we remove every defilement of sin and obey God!</a:t>
            </a:r>
          </a:p>
          <a:p>
            <a:r>
              <a:rPr lang="en-US" sz="4800" b="1" dirty="0">
                <a:solidFill>
                  <a:schemeClr val="bg1"/>
                </a:solidFill>
                <a:effectLst>
                  <a:outerShdw blurRad="38100" dist="38100" dir="2700000" algn="tl">
                    <a:srgbClr val="000000">
                      <a:alpha val="43137"/>
                    </a:srgbClr>
                  </a:outerShdw>
                </a:effectLst>
              </a:rPr>
              <a:t>Ephesians 4:21-24</a:t>
            </a:r>
          </a:p>
        </p:txBody>
      </p:sp>
    </p:spTree>
    <p:extLst>
      <p:ext uri="{BB962C8B-B14F-4D97-AF65-F5344CB8AC3E}">
        <p14:creationId xmlns:p14="http://schemas.microsoft.com/office/powerpoint/2010/main" val="386088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2146</Words>
  <Application>Microsoft Office PowerPoint</Application>
  <PresentationFormat>Widescreen</PresentationFormat>
  <Paragraphs>78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GOOD BRUSH</vt:lpstr>
      <vt:lpstr>Arial</vt:lpstr>
      <vt:lpstr>Calibri Light</vt:lpstr>
      <vt:lpstr>Office Theme</vt:lpstr>
      <vt:lpstr>The Burning Bush</vt:lpstr>
      <vt:lpstr>The Burning Bush…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Burning Bush</dc:title>
  <dc:creator>Stan Cox</dc:creator>
  <cp:lastModifiedBy>Stan Cox</cp:lastModifiedBy>
  <cp:revision>3</cp:revision>
  <dcterms:created xsi:type="dcterms:W3CDTF">2021-04-24T14:51:29Z</dcterms:created>
  <dcterms:modified xsi:type="dcterms:W3CDTF">2021-04-25T20:06:13Z</dcterms:modified>
</cp:coreProperties>
</file>